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666" r:id="rId1"/>
    <p:sldMasterId id="2147485672" r:id="rId2"/>
    <p:sldMasterId id="2147485678" r:id="rId3"/>
  </p:sldMasterIdLst>
  <p:notesMasterIdLst>
    <p:notesMasterId r:id="rId17"/>
  </p:notesMasterIdLst>
  <p:handoutMasterIdLst>
    <p:handoutMasterId r:id="rId18"/>
  </p:handoutMasterIdLst>
  <p:sldIdLst>
    <p:sldId id="385" r:id="rId4"/>
    <p:sldId id="394" r:id="rId5"/>
    <p:sldId id="387" r:id="rId6"/>
    <p:sldId id="388" r:id="rId7"/>
    <p:sldId id="396" r:id="rId8"/>
    <p:sldId id="389" r:id="rId9"/>
    <p:sldId id="288" r:id="rId10"/>
    <p:sldId id="391" r:id="rId11"/>
    <p:sldId id="399" r:id="rId12"/>
    <p:sldId id="398" r:id="rId13"/>
    <p:sldId id="386" r:id="rId14"/>
    <p:sldId id="400" r:id="rId15"/>
    <p:sldId id="384" r:id="rId16"/>
  </p:sldIdLst>
  <p:sldSz cx="9144000" cy="6858000" type="screen4x3"/>
  <p:notesSz cx="6735763" cy="98663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E6E6E6"/>
    <a:srgbClr val="F0F0F0"/>
    <a:srgbClr val="540000"/>
    <a:srgbClr val="3333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64294" autoAdjust="0"/>
  </p:normalViewPr>
  <p:slideViewPr>
    <p:cSldViewPr snapToGrid="0">
      <p:cViewPr>
        <p:scale>
          <a:sx n="100" d="100"/>
          <a:sy n="100" d="100"/>
        </p:scale>
        <p:origin x="-194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mp\Temporary%20Internet%20Files\Content.Outlook\O4N6BRHR\FLSS%20EFTSL%20Data%202006-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Enrolments!$B$12</c:f>
              <c:strCache>
                <c:ptCount val="1"/>
                <c:pt idx="0">
                  <c:v>FLSS</c:v>
                </c:pt>
              </c:strCache>
            </c:strRef>
          </c:tx>
          <c:invertIfNegative val="0"/>
          <c:cat>
            <c:numRef>
              <c:f>Enrolments!$A$13:$A$21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Enrolments!$B$13:$B$21</c:f>
              <c:numCache>
                <c:formatCode>General</c:formatCode>
                <c:ptCount val="9"/>
                <c:pt idx="0">
                  <c:v>1885</c:v>
                </c:pt>
                <c:pt idx="1">
                  <c:v>1946</c:v>
                </c:pt>
                <c:pt idx="2" formatCode="0.00">
                  <c:v>2114.3199999999997</c:v>
                </c:pt>
                <c:pt idx="3" formatCode="0.00">
                  <c:v>2258.5789999999997</c:v>
                </c:pt>
                <c:pt idx="4" formatCode="0.00">
                  <c:v>2467.5950000000003</c:v>
                </c:pt>
                <c:pt idx="5" formatCode="0.00">
                  <c:v>2727.6549999999997</c:v>
                </c:pt>
                <c:pt idx="6" formatCode="0.00">
                  <c:v>3063.75</c:v>
                </c:pt>
                <c:pt idx="7" formatCode="0.00">
                  <c:v>3188.25</c:v>
                </c:pt>
                <c:pt idx="8" formatCode="0.00">
                  <c:v>3196.625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964480"/>
        <c:axId val="82966016"/>
      </c:barChart>
      <c:catAx>
        <c:axId val="8296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966016"/>
        <c:crosses val="autoZero"/>
        <c:auto val="1"/>
        <c:lblAlgn val="ctr"/>
        <c:lblOffset val="100"/>
        <c:noMultiLvlLbl val="0"/>
      </c:catAx>
      <c:valAx>
        <c:axId val="82966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964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031" cy="492780"/>
          </a:xfrm>
          <a:prstGeom prst="rect">
            <a:avLst/>
          </a:prstGeom>
        </p:spPr>
        <p:txBody>
          <a:bodyPr vert="horz" wrap="square" lIns="87572" tIns="43786" rIns="87572" bIns="43786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227" y="0"/>
            <a:ext cx="2919031" cy="492780"/>
          </a:xfrm>
          <a:prstGeom prst="rect">
            <a:avLst/>
          </a:prstGeom>
        </p:spPr>
        <p:txBody>
          <a:bodyPr vert="horz" wrap="square" lIns="87572" tIns="43786" rIns="87572" bIns="43786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F5D47D3-7075-43E3-A73E-2F6F7726A3DE}" type="datetime1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2003"/>
            <a:ext cx="2919031" cy="492780"/>
          </a:xfrm>
          <a:prstGeom prst="rect">
            <a:avLst/>
          </a:prstGeom>
        </p:spPr>
        <p:txBody>
          <a:bodyPr vert="horz" wrap="square" lIns="87572" tIns="43786" rIns="87572" bIns="43786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227" y="9372003"/>
            <a:ext cx="2919031" cy="492780"/>
          </a:xfrm>
          <a:prstGeom prst="rect">
            <a:avLst/>
          </a:prstGeom>
        </p:spPr>
        <p:txBody>
          <a:bodyPr vert="horz" wrap="square" lIns="87572" tIns="43786" rIns="87572" bIns="43786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57A352E-9E7B-4262-993A-F373368DD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3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031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>
            <a:lvl1pPr defTabSz="948698"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227" y="0"/>
            <a:ext cx="2919031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>
            <a:lvl1pPr algn="r" defTabSz="948698">
              <a:defRPr sz="1200"/>
            </a:lvl1pPr>
          </a:lstStyle>
          <a:p>
            <a:fld id="{0B0FFCA9-2A84-41BF-AC86-28A291D71A82}" type="datetime1">
              <a:rPr lang="en-US"/>
              <a:pPr/>
              <a:t>9/26/2013</a:t>
            </a:fld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76" y="4686001"/>
            <a:ext cx="5389213" cy="443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003"/>
            <a:ext cx="2919031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b" anchorCtr="0" compatLnSpc="1">
            <a:prstTxWarp prst="textNoShape">
              <a:avLst/>
            </a:prstTxWarp>
          </a:bodyPr>
          <a:lstStyle>
            <a:lvl1pPr defTabSz="948698"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227" y="9372003"/>
            <a:ext cx="2919031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b" anchorCtr="0" compatLnSpc="1">
            <a:prstTxWarp prst="textNoShape">
              <a:avLst/>
            </a:prstTxWarp>
          </a:bodyPr>
          <a:lstStyle>
            <a:lvl1pPr algn="r" defTabSz="948698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9417342-8576-4DCA-8ED7-43AFDE35521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3210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0D6C90F6-6BF9-4708-BB7D-CA22F176AE07}" type="slidenum">
              <a:rPr lang="en-AU"/>
              <a:pPr>
                <a:defRPr/>
              </a:pPr>
              <a:t>1</a:t>
            </a:fld>
            <a:endParaRPr lang="en-AU"/>
          </a:p>
        </p:txBody>
      </p:sp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41363"/>
            <a:ext cx="4929187" cy="3698875"/>
          </a:xfrm>
          <a:ln/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Save this template as a new PowerPoint Presentation, giving it the name you require</a:t>
            </a:r>
            <a:r>
              <a:rPr lang="en-US" baseline="0" dirty="0" smtClean="0">
                <a:ea typeface="ＭＳ Ｐゴシック"/>
                <a:cs typeface="ＭＳ Ｐゴシック"/>
              </a:rPr>
              <a:t> OR copy these templates from Slide Master view into your existing presentation’s Slide Master options</a:t>
            </a:r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If you go to &gt;View &gt;</a:t>
            </a:r>
            <a:r>
              <a:rPr lang="en-US" baseline="0" dirty="0" smtClean="0">
                <a:ea typeface="ＭＳ Ｐゴシック"/>
                <a:cs typeface="ＭＳ Ｐゴシック"/>
              </a:rPr>
              <a:t> Slide Master you will see this template can be applied in Black, White or Grey background versions (which you will apply as you build or edit your presentation)</a:t>
            </a:r>
          </a:p>
          <a:p>
            <a:r>
              <a:rPr lang="en-US" baseline="0" dirty="0" smtClean="0">
                <a:ea typeface="ＭＳ Ｐゴシック"/>
                <a:cs typeface="ＭＳ Ｐゴシック"/>
              </a:rPr>
              <a:t>Close Slide Master view. You can now construct your presentation.</a:t>
            </a:r>
          </a:p>
          <a:p>
            <a:r>
              <a:rPr lang="en-US" baseline="0" dirty="0" smtClean="0">
                <a:ea typeface="ＭＳ Ｐゴシック"/>
                <a:cs typeface="ＭＳ Ｐゴシック"/>
              </a:rPr>
              <a:t>In the Slides area, select ‘New Slide’ to add a new slide. </a:t>
            </a:r>
          </a:p>
          <a:p>
            <a:r>
              <a:rPr lang="en-US" baseline="0" dirty="0" smtClean="0">
                <a:ea typeface="ＭＳ Ｐゴシック"/>
                <a:cs typeface="ＭＳ Ｐゴシック"/>
              </a:rPr>
              <a:t>To apply a slide style to the new/highlighted slide - in the Slides area, select ‘Layout’ menu, select preferred slide style from the menu (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eg</a:t>
            </a:r>
            <a:r>
              <a:rPr lang="en-US" baseline="0" dirty="0" smtClean="0">
                <a:ea typeface="ＭＳ Ｐゴシック"/>
                <a:cs typeface="ＭＳ Ｐゴシック"/>
              </a:rPr>
              <a:t>. ‘Title and Content’) , select ‘Reset’.</a:t>
            </a:r>
          </a:p>
          <a:p>
            <a:r>
              <a:rPr lang="en-US" baseline="0" dirty="0" smtClean="0">
                <a:ea typeface="ＭＳ Ｐゴシック"/>
                <a:cs typeface="ＭＳ Ｐゴシック"/>
              </a:rPr>
              <a:t>If you are updating an existing presentation, existing styles may not automatically update (hence using ‘reset’,) especially if the existing slide has not been produced with a template.</a:t>
            </a:r>
          </a:p>
          <a:p>
            <a:r>
              <a:rPr lang="en-US" baseline="0" dirty="0" smtClean="0">
                <a:ea typeface="ＭＳ Ｐゴシック"/>
                <a:cs typeface="ＭＳ Ｐゴシック"/>
              </a:rPr>
              <a:t>Text from imposed text boxes may need to be cut &amp; pasted into new auto-generated template text boxes etc.</a:t>
            </a:r>
          </a:p>
          <a:p>
            <a:endParaRPr lang="en-US" baseline="0" dirty="0" smtClean="0">
              <a:ea typeface="ＭＳ Ｐゴシック"/>
              <a:cs typeface="ＭＳ Ｐゴシック"/>
            </a:endParaRPr>
          </a:p>
          <a:p>
            <a:r>
              <a:rPr lang="en-US" baseline="0" dirty="0" smtClean="0">
                <a:ea typeface="ＭＳ Ｐゴシック"/>
                <a:cs typeface="ＭＳ Ｐゴシック"/>
              </a:rPr>
              <a:t>You should only use one colour template for each presentation (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eg</a:t>
            </a:r>
            <a:r>
              <a:rPr lang="en-US" baseline="0" dirty="0" smtClean="0">
                <a:ea typeface="ＭＳ Ｐゴシック"/>
                <a:cs typeface="ＭＳ Ｐゴシック"/>
              </a:rPr>
              <a:t>. Only black background, or white, or grey – not a combination)</a:t>
            </a:r>
          </a:p>
          <a:p>
            <a:r>
              <a:rPr lang="en-US" baseline="0" dirty="0" smtClean="0">
                <a:ea typeface="ＭＳ Ｐゴシック"/>
                <a:cs typeface="ＭＳ Ｐゴシック"/>
              </a:rPr>
              <a:t>The Design uses only 24pt Arial as the font, with 22pt the minimum text size (used at third level).</a:t>
            </a:r>
          </a:p>
          <a:p>
            <a:endParaRPr lang="en-US" baseline="0" dirty="0" smtClean="0">
              <a:ea typeface="ＭＳ Ｐゴシック"/>
              <a:cs typeface="ＭＳ Ｐゴシック"/>
            </a:endParaRPr>
          </a:p>
          <a:p>
            <a:endParaRPr lang="en-US" baseline="0" dirty="0" smtClean="0">
              <a:ea typeface="ＭＳ Ｐゴシック"/>
              <a:cs typeface="ＭＳ Ｐゴシック"/>
            </a:endParaRPr>
          </a:p>
          <a:p>
            <a:pPr defTabSz="875721"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The title page ‘wave’ graphics can be increased in width, but not height.</a:t>
            </a:r>
          </a:p>
          <a:p>
            <a:endParaRPr lang="en-US" baseline="0" dirty="0" smtClean="0">
              <a:ea typeface="ＭＳ Ｐゴシック"/>
              <a:cs typeface="ＭＳ Ｐゴシック"/>
            </a:endParaRPr>
          </a:p>
        </p:txBody>
      </p:sp>
      <p:sp>
        <p:nvSpPr>
          <p:cNvPr id="12291" name="Slide Number Placeholder 3"/>
          <p:cNvSpPr txBox="1">
            <a:spLocks noGrp="1"/>
          </p:cNvSpPr>
          <p:nvPr/>
        </p:nvSpPr>
        <p:spPr bwMode="auto">
          <a:xfrm>
            <a:off x="3815227" y="9372003"/>
            <a:ext cx="2919031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58" tIns="47429" rIns="94858" bIns="47429" anchor="b"/>
          <a:lstStyle/>
          <a:p>
            <a:pPr algn="r" defTabSz="948698"/>
            <a:fld id="{105165CB-49A6-4291-B934-0D35AB6D5249}" type="slidenum">
              <a:rPr lang="en-AU" sz="1200"/>
              <a:pPr algn="r" defTabSz="948698"/>
              <a:t>1</a:t>
            </a:fld>
            <a:endParaRPr lang="en-A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F318CA8D-5FD8-4BF8-A51B-D2A7079B4839}" type="slidenum">
              <a:rPr lang="en-AU"/>
              <a:pPr>
                <a:defRPr/>
              </a:pPr>
              <a:t>2</a:t>
            </a:fld>
            <a:endParaRPr lang="en-AU"/>
          </a:p>
        </p:txBody>
      </p:sp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15227" y="9372003"/>
            <a:ext cx="2919031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58" tIns="47429" rIns="94858" bIns="47429" anchor="b"/>
          <a:lstStyle/>
          <a:p>
            <a:pPr algn="r" defTabSz="948698"/>
            <a:fld id="{9946EFE3-B21E-47AF-954E-8C91FE574316}" type="slidenum">
              <a:rPr lang="en-AU" sz="1200"/>
              <a:pPr algn="r" defTabSz="948698"/>
              <a:t>2</a:t>
            </a:fld>
            <a:endParaRPr lang="en-A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1363"/>
            <a:ext cx="4929187" cy="369887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F318CA8D-5FD8-4BF8-A51B-D2A7079B4839}" type="slidenum">
              <a:rPr lang="en-AU"/>
              <a:pPr>
                <a:defRPr/>
              </a:pPr>
              <a:t>5</a:t>
            </a:fld>
            <a:endParaRPr lang="en-AU"/>
          </a:p>
        </p:txBody>
      </p:sp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15227" y="9372003"/>
            <a:ext cx="2919031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58" tIns="47429" rIns="94858" bIns="47429" anchor="b"/>
          <a:lstStyle/>
          <a:p>
            <a:pPr algn="r" defTabSz="948698"/>
            <a:fld id="{9946EFE3-B21E-47AF-954E-8C91FE574316}" type="slidenum">
              <a:rPr lang="en-AU" sz="1200"/>
              <a:pPr algn="r" defTabSz="948698"/>
              <a:t>5</a:t>
            </a:fld>
            <a:endParaRPr lang="en-A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1363"/>
            <a:ext cx="4929187" cy="369887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17342-8576-4DCA-8ED7-43AFDE355215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04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F318CA8D-5FD8-4BF8-A51B-D2A7079B4839}" type="slidenum">
              <a:rPr lang="en-AU"/>
              <a:pPr>
                <a:defRPr/>
              </a:pPr>
              <a:t>7</a:t>
            </a:fld>
            <a:endParaRPr lang="en-AU"/>
          </a:p>
        </p:txBody>
      </p:sp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15227" y="9372003"/>
            <a:ext cx="2919031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58" tIns="47429" rIns="94858" bIns="47429" anchor="b"/>
          <a:lstStyle/>
          <a:p>
            <a:pPr algn="r" defTabSz="948698"/>
            <a:fld id="{9946EFE3-B21E-47AF-954E-8C91FE574316}" type="slidenum">
              <a:rPr lang="en-AU" sz="1200"/>
              <a:pPr algn="r" defTabSz="948698"/>
              <a:t>7</a:t>
            </a:fld>
            <a:endParaRPr lang="en-A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1363"/>
            <a:ext cx="4929187" cy="369887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F318CA8D-5FD8-4BF8-A51B-D2A7079B4839}" type="slidenum">
              <a:rPr lang="en-AU"/>
              <a:pPr>
                <a:defRPr/>
              </a:pPr>
              <a:t>10</a:t>
            </a:fld>
            <a:endParaRPr lang="en-AU"/>
          </a:p>
        </p:txBody>
      </p:sp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15227" y="9372003"/>
            <a:ext cx="2919031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58" tIns="47429" rIns="94858" bIns="47429" anchor="b"/>
          <a:lstStyle/>
          <a:p>
            <a:pPr algn="r" defTabSz="948698"/>
            <a:fld id="{9946EFE3-B21E-47AF-954E-8C91FE574316}" type="slidenum">
              <a:rPr lang="en-AU" sz="1200"/>
              <a:pPr algn="r" defTabSz="948698"/>
              <a:t>10</a:t>
            </a:fld>
            <a:endParaRPr lang="en-A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1363"/>
            <a:ext cx="4929187" cy="369887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17342-8576-4DCA-8ED7-43AFDE355215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5713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F318CA8D-5FD8-4BF8-A51B-D2A7079B4839}" type="slidenum">
              <a:rPr lang="en-AU"/>
              <a:pPr>
                <a:defRPr/>
              </a:pPr>
              <a:t>12</a:t>
            </a:fld>
            <a:endParaRPr lang="en-AU"/>
          </a:p>
        </p:txBody>
      </p:sp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15227" y="9372003"/>
            <a:ext cx="2919031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58" tIns="47429" rIns="94858" bIns="47429" anchor="b"/>
          <a:lstStyle/>
          <a:p>
            <a:pPr algn="r" defTabSz="948698"/>
            <a:fld id="{9946EFE3-B21E-47AF-954E-8C91FE574316}" type="slidenum">
              <a:rPr lang="en-AU" sz="1200"/>
              <a:pPr algn="r" defTabSz="948698"/>
              <a:t>12</a:t>
            </a:fld>
            <a:endParaRPr lang="en-A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1363"/>
            <a:ext cx="4929187" cy="369887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BA069F0E-2782-4AA0-B180-DB0FB0460027}" type="slidenum">
              <a:rPr lang="en-AU"/>
              <a:pPr>
                <a:defRPr/>
              </a:pPr>
              <a:t>13</a:t>
            </a:fld>
            <a:endParaRPr lang="en-AU"/>
          </a:p>
        </p:txBody>
      </p:sp>
      <p:sp>
        <p:nvSpPr>
          <p:cNvPr id="64513" name="Rectangle 7"/>
          <p:cNvSpPr txBox="1">
            <a:spLocks noGrp="1" noChangeArrowheads="1"/>
          </p:cNvSpPr>
          <p:nvPr/>
        </p:nvSpPr>
        <p:spPr bwMode="auto">
          <a:xfrm>
            <a:off x="3815227" y="9372003"/>
            <a:ext cx="2919031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58" tIns="47429" rIns="94858" bIns="47429" anchor="b"/>
          <a:lstStyle/>
          <a:p>
            <a:pPr algn="r" defTabSz="948698"/>
            <a:fld id="{E7D7CE5C-F84C-49B8-972D-B153295B17A7}" type="slidenum">
              <a:rPr lang="en-AU" sz="1200"/>
              <a:pPr algn="r" defTabSz="948698"/>
              <a:t>13</a:t>
            </a:fld>
            <a:endParaRPr lang="en-AU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1363"/>
            <a:ext cx="4929187" cy="3698875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For an international presentation CRICOS code needs to be added – CRICOS 00111D</a:t>
            </a: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defTabSz="875721" eaLnBrk="1" hangingPunct="1"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The final page ‘wave’ graphics can be increased in width, but not height.</a:t>
            </a: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845550" y="0"/>
            <a:ext cx="298450" cy="2968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845550" y="293688"/>
            <a:ext cx="301625" cy="300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088188" y="228600"/>
            <a:ext cx="1685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3"/>
                </a:solidFill>
                <a:latin typeface="Arial"/>
                <a:ea typeface="ＭＳ Ｐゴシック" charset="-128"/>
                <a:cs typeface="Arial"/>
              </a:rPr>
              <a:t>Swinburne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239" y="285751"/>
            <a:ext cx="6386512" cy="46672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400" b="0" i="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938" y="1647825"/>
            <a:ext cx="8393112" cy="4330700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-"/>
              <a:defRPr sz="2400">
                <a:solidFill>
                  <a:schemeClr val="tx1"/>
                </a:solidFill>
              </a:defRPr>
            </a:lvl1pPr>
            <a:lvl2pPr marL="72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-"/>
              <a:defRPr sz="2400">
                <a:solidFill>
                  <a:schemeClr val="tx1"/>
                </a:solidFill>
              </a:defRPr>
            </a:lvl2pPr>
            <a:lvl3pPr marL="108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-"/>
              <a:defRPr sz="2200">
                <a:solidFill>
                  <a:schemeClr val="tx1"/>
                </a:solidFill>
              </a:defRPr>
            </a:lvl3pPr>
            <a:lvl4pPr>
              <a:buNone/>
              <a:defRPr sz="2400">
                <a:solidFill>
                  <a:schemeClr val="tx1"/>
                </a:solidFill>
              </a:defRPr>
            </a:lvl4pPr>
            <a:lvl5pPr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Level 1 point</a:t>
            </a:r>
          </a:p>
          <a:p>
            <a:pPr lvl="1"/>
            <a:r>
              <a:rPr lang="en-US" dirty="0" smtClean="0"/>
              <a:t>Level 2 point</a:t>
            </a:r>
          </a:p>
          <a:p>
            <a:pPr lvl="2"/>
            <a:r>
              <a:rPr lang="en-US" dirty="0" smtClean="0"/>
              <a:t>Level 3 point</a:t>
            </a:r>
          </a:p>
        </p:txBody>
      </p:sp>
      <p:sp>
        <p:nvSpPr>
          <p:cNvPr id="7" name="Slide Number Placeholder 4"/>
          <p:cNvSpPr>
            <a:spLocks noGrp="1"/>
          </p:cNvSpPr>
          <p:nvPr userDrawn="1">
            <p:ph type="sldNum" sz="quarter" idx="10"/>
          </p:nvPr>
        </p:nvSpPr>
        <p:spPr>
          <a:xfrm>
            <a:off x="6648450" y="64706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AEB0F0-5540-4FE2-9628-2CB6653FEA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6239" y="952500"/>
            <a:ext cx="8267700" cy="390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04800" y="6486525"/>
            <a:ext cx="4467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solidFill>
                  <a:schemeClr val="bg2"/>
                </a:solidFill>
              </a:rPr>
              <a:t>SCIENCE  |  TECHNOLOGY  |   INNOVATION  |  BUSINESS  |  DESIGN</a:t>
            </a:r>
            <a:endParaRPr lang="en-AU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 userDrawn="1"/>
        </p:nvSpPr>
        <p:spPr>
          <a:xfrm>
            <a:off x="7088188" y="228600"/>
            <a:ext cx="1685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/>
                </a:solidFill>
                <a:latin typeface="Arial"/>
                <a:ea typeface="ＭＳ Ｐゴシック" charset="-128"/>
                <a:cs typeface="Arial"/>
              </a:rPr>
              <a:t>Swinburne</a:t>
            </a:r>
          </a:p>
        </p:txBody>
      </p:sp>
      <p:sp>
        <p:nvSpPr>
          <p:cNvPr id="4" name="Rectangle 6"/>
          <p:cNvSpPr/>
          <p:nvPr userDrawn="1"/>
        </p:nvSpPr>
        <p:spPr>
          <a:xfrm>
            <a:off x="8845550" y="0"/>
            <a:ext cx="298450" cy="29686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>
          <a:xfrm>
            <a:off x="8845550" y="293688"/>
            <a:ext cx="301625" cy="300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76239" y="285751"/>
            <a:ext cx="6386512" cy="46672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400" b="0" i="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648450" y="64706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2AEB0F0-5540-4FE2-9628-2CB6653FEA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6239" y="971550"/>
            <a:ext cx="8372475" cy="447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04800" y="6486525"/>
            <a:ext cx="4467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solidFill>
                  <a:schemeClr val="bg2"/>
                </a:solidFill>
              </a:rPr>
              <a:t>SCIENCE  |  TECHNOLOGY  |   INNOVATION  |  BUSINESS  |  DESIGN</a:t>
            </a:r>
            <a:endParaRPr lang="en-AU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 userDrawn="1"/>
        </p:nvSpPr>
        <p:spPr>
          <a:xfrm>
            <a:off x="7088188" y="228600"/>
            <a:ext cx="1685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/>
                </a:solidFill>
                <a:latin typeface="Arial"/>
                <a:ea typeface="ＭＳ Ｐゴシック" charset="-128"/>
                <a:cs typeface="Arial"/>
              </a:rPr>
              <a:t>Swinburne</a:t>
            </a:r>
          </a:p>
        </p:txBody>
      </p:sp>
      <p:sp>
        <p:nvSpPr>
          <p:cNvPr id="4" name="Rectangle 6"/>
          <p:cNvSpPr/>
          <p:nvPr userDrawn="1"/>
        </p:nvSpPr>
        <p:spPr>
          <a:xfrm>
            <a:off x="8845550" y="0"/>
            <a:ext cx="298450" cy="29686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>
          <a:xfrm>
            <a:off x="8845550" y="293688"/>
            <a:ext cx="301625" cy="300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238" y="1695450"/>
            <a:ext cx="4195762" cy="42830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-"/>
              <a:defRPr sz="2400">
                <a:solidFill>
                  <a:schemeClr val="bg1"/>
                </a:solidFill>
              </a:defRPr>
            </a:lvl1pPr>
            <a:lvl2pPr marL="72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108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-"/>
              <a:defRPr sz="22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tx1"/>
                </a:solidFill>
              </a:defRPr>
            </a:lvl4pPr>
            <a:lvl5pPr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6239" y="285751"/>
            <a:ext cx="6386512" cy="46672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400" b="0" i="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52963" y="1695450"/>
            <a:ext cx="4195762" cy="42830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-"/>
              <a:defRPr sz="2400">
                <a:solidFill>
                  <a:schemeClr val="bg1"/>
                </a:solidFill>
              </a:defRPr>
            </a:lvl1pPr>
            <a:lvl2pPr marL="72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108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-"/>
              <a:defRPr sz="22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tx1"/>
                </a:solidFill>
              </a:defRPr>
            </a:lvl4pPr>
            <a:lvl5pPr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648450" y="64706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2AEB0F0-5540-4FE2-9628-2CB6653FEA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76239" y="971550"/>
            <a:ext cx="8372475" cy="447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04800" y="6486525"/>
            <a:ext cx="4467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solidFill>
                  <a:schemeClr val="bg2"/>
                </a:solidFill>
              </a:rPr>
              <a:t>SCIENCE  |  TECHNOLOGY  |   INNOVATION  |  BUSINESS  |  DESIGN</a:t>
            </a:r>
            <a:endParaRPr lang="en-AU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TC Building powerpoin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0"/>
          <a:stretch/>
        </p:blipFill>
        <p:spPr>
          <a:xfrm>
            <a:off x="0" y="-1"/>
            <a:ext cx="9144000" cy="6866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8084" y="5346700"/>
            <a:ext cx="2456815" cy="927100"/>
          </a:xfrm>
          <a:prstGeom prst="rect">
            <a:avLst/>
          </a:prstGeom>
        </p:spPr>
      </p:pic>
      <p:pic>
        <p:nvPicPr>
          <p:cNvPr id="9" name="Picture 8" descr="DVC Bubble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1" y="741679"/>
            <a:ext cx="6776085" cy="3755676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95274" y="1200149"/>
            <a:ext cx="5200651" cy="1419367"/>
          </a:xfrm>
          <a:prstGeom prst="rect">
            <a:avLst/>
          </a:prstGeom>
        </p:spPr>
        <p:txBody>
          <a:bodyPr/>
          <a:lstStyle>
            <a:lvl1pPr marL="0" indent="0"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114675"/>
            <a:ext cx="4133850" cy="1133475"/>
          </a:xfrm>
          <a:prstGeom prst="rect">
            <a:avLst/>
          </a:prstGeom>
        </p:spPr>
        <p:txBody>
          <a:bodyPr/>
          <a:lstStyle>
            <a:lvl1pPr marL="0" indent="0">
              <a:defRPr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pic>
        <p:nvPicPr>
          <p:cNvPr id="13" name="Picture 7" descr="swin logo v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99375" y="0"/>
            <a:ext cx="14446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swin logo v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99375" y="0"/>
            <a:ext cx="14446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VC Bubbl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1" y="741679"/>
            <a:ext cx="6776085" cy="37556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8084" y="5346700"/>
            <a:ext cx="2456815" cy="927100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314450"/>
            <a:ext cx="5162550" cy="1133475"/>
          </a:xfrm>
          <a:prstGeom prst="rect">
            <a:avLst/>
          </a:prstGeom>
        </p:spPr>
        <p:txBody>
          <a:bodyPr/>
          <a:lstStyle>
            <a:lvl1pPr marL="0" indent="0">
              <a:defRPr baseline="0"/>
            </a:lvl1pPr>
          </a:lstStyle>
          <a:p>
            <a:pPr lvl="0"/>
            <a:r>
              <a:rPr lang="en-US" dirty="0" smtClean="0"/>
              <a:t>Presentation title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52425" y="3143250"/>
            <a:ext cx="4105275" cy="1133475"/>
          </a:xfrm>
          <a:prstGeom prst="rect">
            <a:avLst/>
          </a:prstGeom>
        </p:spPr>
        <p:txBody>
          <a:bodyPr/>
          <a:lstStyle>
            <a:lvl1pPr marL="0" indent="0">
              <a:defRPr baseline="0"/>
            </a:lvl1pPr>
          </a:lstStyle>
          <a:p>
            <a:pPr lvl="0"/>
            <a:r>
              <a:rPr lang="en-US" dirty="0" smtClean="0"/>
              <a:t>Further contact details </a:t>
            </a:r>
            <a:br>
              <a:rPr lang="en-US" dirty="0" smtClean="0"/>
            </a:br>
            <a:r>
              <a:rPr lang="en-US" dirty="0" smtClean="0"/>
              <a:t>or call-to-action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845550" y="0"/>
            <a:ext cx="298450" cy="296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845550" y="293688"/>
            <a:ext cx="301625" cy="300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088188" y="228600"/>
            <a:ext cx="1685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3"/>
                </a:solidFill>
                <a:latin typeface="Arial"/>
                <a:ea typeface="ＭＳ Ｐゴシック" charset="-128"/>
                <a:cs typeface="Arial"/>
              </a:rPr>
              <a:t>Swinburne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648450" y="64706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AEB0F0-5540-4FE2-9628-2CB6653FEA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76239" y="285751"/>
            <a:ext cx="6386512" cy="46672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400" b="0" i="0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938" y="1647825"/>
            <a:ext cx="8393112" cy="4330700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-"/>
              <a:defRPr sz="2400">
                <a:solidFill>
                  <a:schemeClr val="tx1"/>
                </a:solidFill>
              </a:defRPr>
            </a:lvl1pPr>
            <a:lvl2pPr marL="72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-"/>
              <a:defRPr sz="2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-"/>
              <a:defRPr sz="2200">
                <a:solidFill>
                  <a:schemeClr val="tx1"/>
                </a:solidFill>
              </a:defRPr>
            </a:lvl3pPr>
            <a:lvl4pPr>
              <a:buNone/>
              <a:defRPr sz="2400">
                <a:solidFill>
                  <a:schemeClr val="tx1"/>
                </a:solidFill>
              </a:defRPr>
            </a:lvl4pPr>
            <a:lvl5pPr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Level 1 point</a:t>
            </a:r>
          </a:p>
          <a:p>
            <a:pPr lvl="1"/>
            <a:r>
              <a:rPr lang="en-US" dirty="0" smtClean="0"/>
              <a:t>Level 2 point</a:t>
            </a:r>
          </a:p>
          <a:p>
            <a:pPr lvl="2"/>
            <a:r>
              <a:rPr lang="en-US" dirty="0" smtClean="0"/>
              <a:t>Level 3 point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6239" y="971550"/>
            <a:ext cx="8372475" cy="447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04800" y="6486525"/>
            <a:ext cx="4467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solidFill>
                  <a:schemeClr val="tx1">
                    <a:lumMod val="65000"/>
                  </a:schemeClr>
                </a:solidFill>
              </a:rPr>
              <a:t>SCIENCE  |  TECHNOLOGY  |   INNOVATION  |  BUSINESS  |  DESIGN</a:t>
            </a:r>
            <a:endParaRPr lang="en-AU" sz="10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845550" y="0"/>
            <a:ext cx="298450" cy="296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845550" y="293688"/>
            <a:ext cx="301625" cy="300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088188" y="228600"/>
            <a:ext cx="1685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3"/>
                </a:solidFill>
                <a:latin typeface="Arial"/>
                <a:ea typeface="ＭＳ Ｐゴシック" charset="-128"/>
                <a:cs typeface="Arial"/>
              </a:rPr>
              <a:t>Swinburne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648450" y="64706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AEB0F0-5540-4FE2-9628-2CB6653FEA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76239" y="285751"/>
            <a:ext cx="6386512" cy="46672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400" b="0" i="0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6239" y="971550"/>
            <a:ext cx="8372475" cy="447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04800" y="6486525"/>
            <a:ext cx="4467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solidFill>
                  <a:schemeClr val="tx1">
                    <a:lumMod val="65000"/>
                  </a:schemeClr>
                </a:solidFill>
              </a:rPr>
              <a:t>SCIENCE  |  TECHNOLOGY  |   INNOVATION  |  BUSINESS  |  DESIGN</a:t>
            </a:r>
            <a:endParaRPr lang="en-AU" sz="10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845550" y="0"/>
            <a:ext cx="298450" cy="296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845550" y="293688"/>
            <a:ext cx="301625" cy="300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088188" y="228600"/>
            <a:ext cx="1685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3"/>
                </a:solidFill>
                <a:latin typeface="Arial"/>
                <a:ea typeface="ＭＳ Ｐゴシック" charset="-128"/>
                <a:cs typeface="Arial"/>
              </a:rPr>
              <a:t>Swinburne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648450" y="64706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AEB0F0-5540-4FE2-9628-2CB6653FEA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6239" y="285751"/>
            <a:ext cx="6386512" cy="46672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400" b="0" i="0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238" y="1695450"/>
            <a:ext cx="4195762" cy="42830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-"/>
              <a:defRPr sz="2400">
                <a:solidFill>
                  <a:schemeClr val="tx1"/>
                </a:solidFill>
              </a:defRPr>
            </a:lvl1pPr>
            <a:lvl2pPr marL="72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-"/>
              <a:defRPr sz="2400">
                <a:solidFill>
                  <a:schemeClr val="tx1"/>
                </a:solidFill>
              </a:defRPr>
            </a:lvl2pPr>
            <a:lvl3pPr marL="108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-"/>
              <a:defRPr sz="2200">
                <a:solidFill>
                  <a:schemeClr val="tx1"/>
                </a:solidFill>
              </a:defRPr>
            </a:lvl3pPr>
            <a:lvl4pPr>
              <a:buNone/>
              <a:defRPr sz="2400">
                <a:solidFill>
                  <a:schemeClr val="tx1"/>
                </a:solidFill>
              </a:defRPr>
            </a:lvl4pPr>
            <a:lvl5pPr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52963" y="1695450"/>
            <a:ext cx="4195762" cy="42830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-"/>
              <a:defRPr sz="2400">
                <a:solidFill>
                  <a:schemeClr val="tx1"/>
                </a:solidFill>
              </a:defRPr>
            </a:lvl1pPr>
            <a:lvl2pPr marL="72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-"/>
              <a:defRPr sz="2400">
                <a:solidFill>
                  <a:schemeClr val="tx1"/>
                </a:solidFill>
              </a:defRPr>
            </a:lvl2pPr>
            <a:lvl3pPr marL="108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-"/>
              <a:defRPr sz="2200">
                <a:solidFill>
                  <a:schemeClr val="tx1"/>
                </a:solidFill>
              </a:defRPr>
            </a:lvl3pPr>
            <a:lvl4pPr>
              <a:buNone/>
              <a:defRPr sz="2400">
                <a:solidFill>
                  <a:schemeClr val="tx1"/>
                </a:solidFill>
              </a:defRPr>
            </a:lvl4pPr>
            <a:lvl5pPr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76239" y="971550"/>
            <a:ext cx="8372475" cy="447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04800" y="6486525"/>
            <a:ext cx="4467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solidFill>
                  <a:schemeClr val="tx1">
                    <a:lumMod val="65000"/>
                  </a:schemeClr>
                </a:solidFill>
              </a:rPr>
              <a:t>SCIENCE  |  TECHNOLOGY  |   INNOVATION  |  BUSINESS  |  DESIGN</a:t>
            </a:r>
            <a:endParaRPr lang="en-AU" sz="10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TC Building powerpoin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0"/>
          <a:stretch/>
        </p:blipFill>
        <p:spPr>
          <a:xfrm>
            <a:off x="0" y="-1"/>
            <a:ext cx="9144000" cy="6866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8084" y="5346700"/>
            <a:ext cx="2456815" cy="927100"/>
          </a:xfrm>
          <a:prstGeom prst="rect">
            <a:avLst/>
          </a:prstGeom>
        </p:spPr>
      </p:pic>
      <p:pic>
        <p:nvPicPr>
          <p:cNvPr id="9" name="Picture 8" descr="DVC Bubble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1" y="741679"/>
            <a:ext cx="6776085" cy="3755676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95274" y="1200149"/>
            <a:ext cx="5200651" cy="1419367"/>
          </a:xfrm>
          <a:prstGeom prst="rect">
            <a:avLst/>
          </a:prstGeom>
        </p:spPr>
        <p:txBody>
          <a:bodyPr/>
          <a:lstStyle>
            <a:lvl1pPr marL="0" indent="0"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114675"/>
            <a:ext cx="4133850" cy="1133475"/>
          </a:xfrm>
          <a:prstGeom prst="rect">
            <a:avLst/>
          </a:prstGeom>
        </p:spPr>
        <p:txBody>
          <a:bodyPr/>
          <a:lstStyle>
            <a:lvl1pPr marL="0" indent="0">
              <a:defRPr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pic>
        <p:nvPicPr>
          <p:cNvPr id="6" name="Picture 7" descr="swin logo v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99375" y="0"/>
            <a:ext cx="14446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swin logo v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99375" y="0"/>
            <a:ext cx="14446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VC Bubbl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1" y="741679"/>
            <a:ext cx="6776085" cy="37556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8084" y="5346700"/>
            <a:ext cx="2456815" cy="927100"/>
          </a:xfrm>
          <a:prstGeom prst="rect">
            <a:avLst/>
          </a:prstGeom>
        </p:spPr>
      </p:pic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314450"/>
            <a:ext cx="5162550" cy="1133475"/>
          </a:xfrm>
          <a:prstGeom prst="rect">
            <a:avLst/>
          </a:prstGeom>
        </p:spPr>
        <p:txBody>
          <a:bodyPr/>
          <a:lstStyle>
            <a:lvl1pPr marL="0" indent="0">
              <a:defRPr baseline="0"/>
            </a:lvl1pPr>
          </a:lstStyle>
          <a:p>
            <a:pPr lvl="0"/>
            <a:r>
              <a:rPr lang="en-US" dirty="0" smtClean="0"/>
              <a:t>Presentation title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52425" y="3143250"/>
            <a:ext cx="4105275" cy="1133475"/>
          </a:xfrm>
          <a:prstGeom prst="rect">
            <a:avLst/>
          </a:prstGeom>
        </p:spPr>
        <p:txBody>
          <a:bodyPr/>
          <a:lstStyle>
            <a:lvl1pPr marL="0" indent="0">
              <a:defRPr baseline="0"/>
            </a:lvl1pPr>
          </a:lstStyle>
          <a:p>
            <a:pPr lvl="0"/>
            <a:r>
              <a:rPr lang="en-US" dirty="0" smtClean="0"/>
              <a:t>Further contact details </a:t>
            </a:r>
            <a:br>
              <a:rPr lang="en-US" dirty="0" smtClean="0"/>
            </a:br>
            <a:r>
              <a:rPr lang="en-US" dirty="0" smtClean="0"/>
              <a:t>or call-to-action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845550" y="0"/>
            <a:ext cx="298450" cy="2968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845550" y="293688"/>
            <a:ext cx="301625" cy="300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088188" y="228600"/>
            <a:ext cx="1685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3"/>
                </a:solidFill>
                <a:latin typeface="Arial"/>
                <a:ea typeface="ＭＳ Ｐゴシック" charset="-128"/>
                <a:cs typeface="Arial"/>
              </a:rPr>
              <a:t>Swinburne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76239" y="285751"/>
            <a:ext cx="6386512" cy="46672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400" b="0" i="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648450" y="64706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AEB0F0-5540-4FE2-9628-2CB6653FEA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6239" y="952500"/>
            <a:ext cx="8267700" cy="390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04800" y="6486525"/>
            <a:ext cx="4467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solidFill>
                  <a:schemeClr val="bg2"/>
                </a:solidFill>
              </a:rPr>
              <a:t>SCIENCE  |  TECHNOLOGY  |   INNOVATION  |  BUSINESS  |  DESIGN</a:t>
            </a:r>
            <a:endParaRPr lang="en-AU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845550" y="0"/>
            <a:ext cx="298450" cy="2968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845550" y="293688"/>
            <a:ext cx="301625" cy="300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088188" y="228600"/>
            <a:ext cx="1685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3"/>
                </a:solidFill>
                <a:latin typeface="Arial"/>
                <a:ea typeface="ＭＳ Ｐゴシック" charset="-128"/>
                <a:cs typeface="Arial"/>
              </a:rPr>
              <a:t>Swinburne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238" y="1695450"/>
            <a:ext cx="4195762" cy="42830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-"/>
              <a:defRPr sz="2400">
                <a:solidFill>
                  <a:schemeClr val="tx1"/>
                </a:solidFill>
              </a:defRPr>
            </a:lvl1pPr>
            <a:lvl2pPr marL="72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-"/>
              <a:defRPr sz="2400">
                <a:solidFill>
                  <a:schemeClr val="tx1"/>
                </a:solidFill>
              </a:defRPr>
            </a:lvl2pPr>
            <a:lvl3pPr marL="108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-"/>
              <a:defRPr sz="2200">
                <a:solidFill>
                  <a:schemeClr val="tx1"/>
                </a:solidFill>
              </a:defRPr>
            </a:lvl3pPr>
            <a:lvl4pPr>
              <a:buNone/>
              <a:defRPr sz="2400">
                <a:solidFill>
                  <a:schemeClr val="tx1"/>
                </a:solidFill>
              </a:defRPr>
            </a:lvl4pPr>
            <a:lvl5pPr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76239" y="285751"/>
            <a:ext cx="6386512" cy="46672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400" b="0" i="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52963" y="1695450"/>
            <a:ext cx="4195762" cy="42830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-"/>
              <a:defRPr sz="2400">
                <a:solidFill>
                  <a:schemeClr val="tx1"/>
                </a:solidFill>
              </a:defRPr>
            </a:lvl1pPr>
            <a:lvl2pPr marL="72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-"/>
              <a:defRPr sz="2400">
                <a:solidFill>
                  <a:schemeClr val="tx1"/>
                </a:solidFill>
              </a:defRPr>
            </a:lvl2pPr>
            <a:lvl3pPr marL="108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-"/>
              <a:defRPr sz="2200">
                <a:solidFill>
                  <a:schemeClr val="tx1"/>
                </a:solidFill>
              </a:defRPr>
            </a:lvl3pPr>
            <a:lvl4pPr>
              <a:buNone/>
              <a:defRPr sz="2400">
                <a:solidFill>
                  <a:schemeClr val="tx1"/>
                </a:solidFill>
              </a:defRPr>
            </a:lvl4pPr>
            <a:lvl5pPr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648450" y="64706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AEB0F0-5540-4FE2-9628-2CB6653FEA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76239" y="952500"/>
            <a:ext cx="8267700" cy="390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04800" y="6486525"/>
            <a:ext cx="4467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solidFill>
                  <a:schemeClr val="bg2"/>
                </a:solidFill>
              </a:rPr>
              <a:t>SCIENCE  |  TECHNOLOGY  |   INNOVATION  |  BUSINESS  |  DESIGN</a:t>
            </a:r>
            <a:endParaRPr lang="en-AU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TC Building powerpoin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0"/>
          <a:stretch/>
        </p:blipFill>
        <p:spPr>
          <a:xfrm>
            <a:off x="0" y="-1"/>
            <a:ext cx="9144000" cy="6866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8084" y="5346700"/>
            <a:ext cx="2456815" cy="927100"/>
          </a:xfrm>
          <a:prstGeom prst="rect">
            <a:avLst/>
          </a:prstGeom>
        </p:spPr>
      </p:pic>
      <p:pic>
        <p:nvPicPr>
          <p:cNvPr id="9" name="Picture 8" descr="DVC Bubble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1" y="741679"/>
            <a:ext cx="6776085" cy="3755676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95274" y="1200149"/>
            <a:ext cx="5200651" cy="1419367"/>
          </a:xfrm>
          <a:prstGeom prst="rect">
            <a:avLst/>
          </a:prstGeom>
        </p:spPr>
        <p:txBody>
          <a:bodyPr/>
          <a:lstStyle>
            <a:lvl1pPr marL="0" indent="0"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114675"/>
            <a:ext cx="4133850" cy="1133475"/>
          </a:xfrm>
          <a:prstGeom prst="rect">
            <a:avLst/>
          </a:prstGeom>
        </p:spPr>
        <p:txBody>
          <a:bodyPr/>
          <a:lstStyle>
            <a:lvl1pPr marL="0" indent="0">
              <a:defRPr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pic>
        <p:nvPicPr>
          <p:cNvPr id="13" name="Picture 7" descr="swin logo v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99375" y="0"/>
            <a:ext cx="14446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win logo v black box reverse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96516" y="-9525"/>
            <a:ext cx="14446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VC Bubbl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1" y="741679"/>
            <a:ext cx="6776085" cy="37556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8084" y="5346700"/>
            <a:ext cx="2456815" cy="927100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314450"/>
            <a:ext cx="5162550" cy="1133475"/>
          </a:xfrm>
          <a:prstGeom prst="rect">
            <a:avLst/>
          </a:prstGeom>
        </p:spPr>
        <p:txBody>
          <a:bodyPr/>
          <a:lstStyle>
            <a:lvl1pPr marL="0" indent="0">
              <a:defRPr baseline="0"/>
            </a:lvl1pPr>
          </a:lstStyle>
          <a:p>
            <a:pPr lvl="0"/>
            <a:r>
              <a:rPr lang="en-US" dirty="0" smtClean="0"/>
              <a:t>Presentation title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52425" y="3143250"/>
            <a:ext cx="4105275" cy="1133475"/>
          </a:xfrm>
          <a:prstGeom prst="rect">
            <a:avLst/>
          </a:prstGeom>
        </p:spPr>
        <p:txBody>
          <a:bodyPr/>
          <a:lstStyle>
            <a:lvl1pPr marL="0" indent="0">
              <a:defRPr baseline="0"/>
            </a:lvl1pPr>
          </a:lstStyle>
          <a:p>
            <a:pPr lvl="0"/>
            <a:r>
              <a:rPr lang="en-US" dirty="0" smtClean="0"/>
              <a:t>Further contact details </a:t>
            </a:r>
            <a:br>
              <a:rPr lang="en-US" dirty="0" smtClean="0"/>
            </a:br>
            <a:r>
              <a:rPr lang="en-US" dirty="0" smtClean="0"/>
              <a:t>or call-to-action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10F947-2549-4D17-87B2-B143930A73E6}" type="datetimeFigureOut">
              <a:rPr lang="en-AU" smtClean="0"/>
              <a:t>26/09/2013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80E169-03BF-4FF9-A433-86A089F69C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897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10F947-2549-4D17-87B2-B143930A73E6}" type="datetimeFigureOut">
              <a:rPr lang="en-AU" smtClean="0"/>
              <a:t>26/09/2013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80E169-03BF-4FF9-A433-86A089F69C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610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10F947-2549-4D17-87B2-B143930A73E6}" type="datetimeFigureOut">
              <a:rPr lang="en-AU" smtClean="0"/>
              <a:t>26/09/2013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80E169-03BF-4FF9-A433-86A089F69C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970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 userDrawn="1"/>
        </p:nvSpPr>
        <p:spPr>
          <a:xfrm>
            <a:off x="7088188" y="228600"/>
            <a:ext cx="1685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/>
                </a:solidFill>
                <a:latin typeface="Arial"/>
                <a:ea typeface="ＭＳ Ｐゴシック" charset="-128"/>
                <a:cs typeface="Arial"/>
              </a:rPr>
              <a:t>Swinburne</a:t>
            </a:r>
          </a:p>
        </p:txBody>
      </p:sp>
      <p:sp>
        <p:nvSpPr>
          <p:cNvPr id="5" name="Rectangle 7"/>
          <p:cNvSpPr/>
          <p:nvPr userDrawn="1"/>
        </p:nvSpPr>
        <p:spPr>
          <a:xfrm>
            <a:off x="8845550" y="0"/>
            <a:ext cx="298450" cy="29686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8845550" y="293688"/>
            <a:ext cx="301625" cy="300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76239" y="285751"/>
            <a:ext cx="6386512" cy="46672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400" b="0" i="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938" y="1647825"/>
            <a:ext cx="8393112" cy="4330700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-"/>
              <a:defRPr sz="2400">
                <a:solidFill>
                  <a:schemeClr val="bg1"/>
                </a:solidFill>
              </a:defRPr>
            </a:lvl1pPr>
            <a:lvl2pPr marL="720000" indent="-360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1080000" indent="-3600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-"/>
              <a:defRPr sz="22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tx1"/>
                </a:solidFill>
              </a:defRPr>
            </a:lvl4pPr>
            <a:lvl5pPr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Level 1 point</a:t>
            </a:r>
          </a:p>
          <a:p>
            <a:pPr lvl="1"/>
            <a:r>
              <a:rPr lang="en-US" dirty="0" smtClean="0"/>
              <a:t>Level 2 point</a:t>
            </a:r>
          </a:p>
          <a:p>
            <a:pPr lvl="2"/>
            <a:r>
              <a:rPr lang="en-US" dirty="0" smtClean="0"/>
              <a:t>Level 3 point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648450" y="64706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2AEB0F0-5540-4FE2-9628-2CB6653FEA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6239" y="971550"/>
            <a:ext cx="8372475" cy="447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04800" y="6486525"/>
            <a:ext cx="4467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solidFill>
                  <a:schemeClr val="bg2"/>
                </a:solidFill>
              </a:rPr>
              <a:t>SCIENCE  |  TECHNOLOGY  |   INNOVATION  |  BUSINESS  |  DESIGN</a:t>
            </a:r>
            <a:endParaRPr lang="en-AU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ubtitle 2"/>
          <p:cNvSpPr txBox="1">
            <a:spLocks/>
          </p:cNvSpPr>
          <p:nvPr/>
        </p:nvSpPr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2400">
                <a:solidFill>
                  <a:schemeClr val="bg1"/>
                </a:solidFill>
              </a:rPr>
              <a:t>Text line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67" r:id="rId1"/>
    <p:sldLayoutId id="2147485668" r:id="rId2"/>
    <p:sldLayoutId id="2147485669" r:id="rId3"/>
    <p:sldLayoutId id="2147485670" r:id="rId4"/>
    <p:sldLayoutId id="2147485671" r:id="rId5"/>
    <p:sldLayoutId id="2147485684" r:id="rId6"/>
    <p:sldLayoutId id="2147485685" r:id="rId7"/>
    <p:sldLayoutId id="2147485686" r:id="rId8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08038" indent="-352425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Arial" charset="0"/>
        <a:buChar char="&gt;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2334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41475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accent2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accent2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accent2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accent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5673" r:id="rId1"/>
    <p:sldLayoutId id="2147485674" r:id="rId2"/>
    <p:sldLayoutId id="2147485675" r:id="rId3"/>
    <p:sldLayoutId id="2147485676" r:id="rId4"/>
    <p:sldLayoutId id="2147485677" r:id="rId5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08038" indent="-352425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Arial" charset="0"/>
        <a:buChar char="&gt;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2334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41475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accent2"/>
          </a:solidFill>
          <a:latin typeface="+mn-lt"/>
          <a:ea typeface="ＭＳ Ｐゴシック" charset="-128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accent2"/>
          </a:solidFill>
          <a:latin typeface="+mn-lt"/>
          <a:ea typeface="ＭＳ Ｐゴシック" charset="-128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accent2"/>
          </a:solidFill>
          <a:latin typeface="+mn-lt"/>
          <a:ea typeface="ＭＳ Ｐゴシック" charset="-128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accent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5679" r:id="rId1"/>
    <p:sldLayoutId id="2147485680" r:id="rId2"/>
    <p:sldLayoutId id="2147485681" r:id="rId3"/>
    <p:sldLayoutId id="2147485682" r:id="rId4"/>
    <p:sldLayoutId id="2147485683" r:id="rId5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08038" indent="-352425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Arial" charset="0"/>
        <a:buChar char="&gt;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2334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41475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accent2"/>
          </a:solidFill>
          <a:latin typeface="+mn-lt"/>
          <a:ea typeface="ＭＳ Ｐゴシック" charset="-128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accent2"/>
          </a:solidFill>
          <a:latin typeface="+mn-lt"/>
          <a:ea typeface="ＭＳ Ｐゴシック" charset="-128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accent2"/>
          </a:solidFill>
          <a:latin typeface="+mn-lt"/>
          <a:ea typeface="ＭＳ Ｐゴシック" charset="-128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accent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314325" y="3105150"/>
            <a:ext cx="4124325" cy="914400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Professor Glen Bates</a:t>
            </a:r>
          </a:p>
          <a:p>
            <a:r>
              <a:rPr lang="en-AU" dirty="0" smtClean="0"/>
              <a:t>PVC (Student Advancement)</a:t>
            </a: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304800" y="1295400"/>
            <a:ext cx="5553075" cy="1381125"/>
          </a:xfrm>
          <a:prstGeom prst="rect">
            <a:avLst/>
          </a:prstGeom>
        </p:spPr>
        <p:txBody>
          <a:bodyPr/>
          <a:lstStyle/>
          <a:p>
            <a:r>
              <a:rPr lang="en-AU" sz="3200" dirty="0" smtClean="0"/>
              <a:t>	Promoting </a:t>
            </a:r>
            <a:r>
              <a:rPr lang="en-AU" sz="3200" dirty="0"/>
              <a:t>Student </a:t>
            </a:r>
            <a:r>
              <a:rPr lang="en-AU" sz="3200" dirty="0" smtClean="0"/>
              <a:t>Engagement </a:t>
            </a:r>
            <a:r>
              <a:rPr lang="en-AU" sz="3200" dirty="0"/>
              <a:t>with University </a:t>
            </a:r>
            <a:r>
              <a:rPr lang="en-AU" sz="3200" dirty="0" smtClean="0"/>
              <a:t>Study</a:t>
            </a:r>
            <a:endParaRPr lang="en-A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n-AU" dirty="0" smtClean="0"/>
              <a:t>			  New 	    Ongoing      At Risk</a:t>
            </a:r>
          </a:p>
          <a:p>
            <a:pPr lvl="3"/>
            <a:r>
              <a:rPr lang="en-AU" dirty="0" smtClean="0"/>
              <a:t>	</a:t>
            </a:r>
          </a:p>
          <a:p>
            <a:pPr marL="360000" lvl="3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-"/>
            </a:pPr>
            <a:r>
              <a:rPr lang="en-AU" dirty="0" smtClean="0"/>
              <a:t>At </a:t>
            </a:r>
            <a:r>
              <a:rPr lang="en-AU" dirty="0"/>
              <a:t>risk </a:t>
            </a:r>
            <a:r>
              <a:rPr lang="en-AU" dirty="0" smtClean="0"/>
              <a:t>situations     </a:t>
            </a:r>
            <a:r>
              <a:rPr lang="en-AU" dirty="0" smtClean="0">
                <a:solidFill>
                  <a:srgbClr val="FFFF00"/>
                </a:solidFill>
              </a:rPr>
              <a:t>33%</a:t>
            </a:r>
            <a:r>
              <a:rPr lang="en-AU" dirty="0" smtClean="0"/>
              <a:t>        25%             28%      </a:t>
            </a:r>
            <a:endParaRPr lang="en-AU" dirty="0"/>
          </a:p>
          <a:p>
            <a:r>
              <a:rPr lang="en-AU" dirty="0" smtClean="0"/>
              <a:t>Personal issues      25%        27%             </a:t>
            </a:r>
            <a:r>
              <a:rPr lang="en-AU" dirty="0" smtClean="0">
                <a:solidFill>
                  <a:srgbClr val="FFFF00"/>
                </a:solidFill>
              </a:rPr>
              <a:t>46%</a:t>
            </a:r>
          </a:p>
          <a:p>
            <a:r>
              <a:rPr lang="en-AU" dirty="0" smtClean="0"/>
              <a:t>Course advice        40%        </a:t>
            </a:r>
            <a:r>
              <a:rPr lang="en-AU" dirty="0" smtClean="0">
                <a:solidFill>
                  <a:srgbClr val="FFFF00"/>
                </a:solidFill>
              </a:rPr>
              <a:t>45%</a:t>
            </a:r>
            <a:r>
              <a:rPr lang="en-AU" dirty="0" smtClean="0"/>
              <a:t>              22%           </a:t>
            </a:r>
          </a:p>
          <a:p>
            <a:r>
              <a:rPr lang="en-AU" dirty="0" smtClean="0"/>
              <a:t>Other                        2%          3%               4%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BD5ED-70CB-4F14-8E50-A78FB37DCF66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FF00"/>
                </a:solidFill>
              </a:rPr>
              <a:t>LSS Student Issues in 2013</a:t>
            </a:r>
            <a:endParaRPr lang="en-A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11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300038" y="1695450"/>
            <a:ext cx="4195762" cy="4283075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Semester 2, 2012</a:t>
            </a:r>
          </a:p>
          <a:p>
            <a:endParaRPr lang="en-AU" dirty="0" smtClean="0"/>
          </a:p>
          <a:p>
            <a:r>
              <a:rPr lang="en-AU" dirty="0" smtClean="0"/>
              <a:t>Fail/withdraw	</a:t>
            </a:r>
            <a:r>
              <a:rPr lang="en-AU" dirty="0" smtClean="0">
                <a:solidFill>
                  <a:srgbClr val="FFFF00"/>
                </a:solidFill>
              </a:rPr>
              <a:t>60.6%</a:t>
            </a:r>
          </a:p>
          <a:p>
            <a:r>
              <a:rPr lang="en-AU" dirty="0" smtClean="0"/>
              <a:t>Deferred		  0.0%</a:t>
            </a:r>
          </a:p>
          <a:p>
            <a:r>
              <a:rPr lang="en-AU" dirty="0" smtClean="0"/>
              <a:t>Pass		21.8%</a:t>
            </a:r>
          </a:p>
          <a:p>
            <a:r>
              <a:rPr lang="en-AU" dirty="0" smtClean="0"/>
              <a:t>Credit to HD	17.1%</a:t>
            </a:r>
            <a:endParaRPr lang="en-AU" dirty="0"/>
          </a:p>
          <a:p>
            <a:endParaRPr lang="en-AU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3" name="Content Placeholder 2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Semester 1, 2013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 smtClean="0"/>
              <a:t>Fail/withdraw	32.6%</a:t>
            </a:r>
          </a:p>
          <a:p>
            <a:r>
              <a:rPr lang="en-AU" dirty="0" smtClean="0"/>
              <a:t>Deferred		  </a:t>
            </a:r>
            <a:r>
              <a:rPr lang="en-AU" dirty="0" smtClean="0">
                <a:solidFill>
                  <a:srgbClr val="FFFF00"/>
                </a:solidFill>
              </a:rPr>
              <a:t>5.3%</a:t>
            </a:r>
          </a:p>
          <a:p>
            <a:r>
              <a:rPr lang="en-AU" dirty="0" smtClean="0"/>
              <a:t>Pass		</a:t>
            </a:r>
            <a:r>
              <a:rPr lang="en-AU" dirty="0" smtClean="0">
                <a:solidFill>
                  <a:srgbClr val="FFFF00"/>
                </a:solidFill>
              </a:rPr>
              <a:t>34.0%</a:t>
            </a:r>
          </a:p>
          <a:p>
            <a:r>
              <a:rPr lang="en-AU" dirty="0" smtClean="0"/>
              <a:t>Credit to HD	</a:t>
            </a:r>
            <a:r>
              <a:rPr lang="en-AU" dirty="0" smtClean="0">
                <a:solidFill>
                  <a:srgbClr val="FFFF00"/>
                </a:solidFill>
              </a:rPr>
              <a:t>28.1%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9C087-DFAF-4BA9-9451-B0F56A1F1F8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376239" y="714376"/>
            <a:ext cx="8267700" cy="628650"/>
          </a:xfrm>
        </p:spPr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Comparison of unit Results of help seeking At Risk/Show Cause </a:t>
            </a:r>
            <a:r>
              <a:rPr lang="en-AU" dirty="0" smtClean="0">
                <a:solidFill>
                  <a:srgbClr val="FFFF00"/>
                </a:solidFill>
              </a:rPr>
              <a:t>Students (</a:t>
            </a:r>
            <a:r>
              <a:rPr lang="en-AU" i="1" dirty="0" smtClean="0">
                <a:solidFill>
                  <a:srgbClr val="FFFF00"/>
                </a:solidFill>
              </a:rPr>
              <a:t>N </a:t>
            </a:r>
            <a:r>
              <a:rPr lang="en-AU" dirty="0" smtClean="0">
                <a:solidFill>
                  <a:srgbClr val="FFFF00"/>
                </a:solidFill>
              </a:rPr>
              <a:t>= 139)</a:t>
            </a:r>
            <a:endParaRPr lang="en-A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Improve links between Swinburne connect, faculties and student services</a:t>
            </a:r>
          </a:p>
          <a:p>
            <a:r>
              <a:rPr lang="en-AU" dirty="0" smtClean="0"/>
              <a:t>Raise student awareness of information about courses and course outcomes</a:t>
            </a:r>
          </a:p>
          <a:p>
            <a:r>
              <a:rPr lang="en-AU" dirty="0" smtClean="0"/>
              <a:t>Make access to support programs more uniform across faculties</a:t>
            </a:r>
          </a:p>
          <a:p>
            <a:r>
              <a:rPr lang="en-AU" dirty="0" smtClean="0"/>
              <a:t>Better understand what the constellation of factors is that </a:t>
            </a:r>
            <a:r>
              <a:rPr lang="en-AU" dirty="0" err="1" smtClean="0"/>
              <a:t>enhamnces</a:t>
            </a:r>
            <a:r>
              <a:rPr lang="en-AU" dirty="0" smtClean="0"/>
              <a:t> engagement at Swinburne</a:t>
            </a:r>
            <a:endParaRPr lang="en-A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BD5ED-70CB-4F14-8E50-A78FB37DCF66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FF00"/>
                </a:solidFill>
              </a:rPr>
              <a:t>Some Directions</a:t>
            </a:r>
            <a:endParaRPr lang="en-A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2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304800" y="1238250"/>
            <a:ext cx="5248275" cy="44767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304800" y="3086100"/>
            <a:ext cx="4067175" cy="113347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3489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0" y="284163"/>
            <a:ext cx="7932738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/>
            </a:r>
            <a:br>
              <a:rPr lang="en-US" dirty="0" smtClean="0">
                <a:ea typeface="ＭＳ Ｐゴシック"/>
                <a:cs typeface="ＭＳ Ｐゴシック"/>
              </a:rPr>
            </a:br>
            <a:endParaRPr lang="en-AU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‘students </a:t>
            </a:r>
            <a:r>
              <a:rPr lang="en-US" dirty="0"/>
              <a:t>are more likely to succeed . . . in settings that are committed to their success, </a:t>
            </a:r>
            <a:r>
              <a:rPr lang="en-US" dirty="0" smtClean="0"/>
              <a:t>hold high </a:t>
            </a:r>
            <a:r>
              <a:rPr lang="en-US" dirty="0"/>
              <a:t>expectations for their success, provide needed academic and social support, give </a:t>
            </a:r>
            <a:r>
              <a:rPr lang="en-US" dirty="0" smtClean="0"/>
              <a:t>frequent feedback </a:t>
            </a:r>
            <a:r>
              <a:rPr lang="en-US" dirty="0"/>
              <a:t>and actively involve them, especially with </a:t>
            </a:r>
            <a:r>
              <a:rPr lang="en-US" dirty="0" smtClean="0"/>
              <a:t>other </a:t>
            </a:r>
            <a:r>
              <a:rPr lang="en-US" dirty="0"/>
              <a:t>students and faculty, </a:t>
            </a:r>
            <a:r>
              <a:rPr lang="en-US" dirty="0" smtClean="0"/>
              <a:t>in </a:t>
            </a:r>
            <a:r>
              <a:rPr lang="en-AU" dirty="0" smtClean="0"/>
              <a:t>learning’. (Tinto, 2005, p</a:t>
            </a:r>
            <a:r>
              <a:rPr lang="en-AU" dirty="0"/>
              <a:t>. 94</a:t>
            </a:r>
            <a:r>
              <a:rPr lang="en-AU" dirty="0" smtClean="0"/>
              <a:t>).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At Swinburne engaged learning is about providing a positive learning experience for each student to help them succeed and meet their learning objectives</a:t>
            </a:r>
            <a:endParaRPr lang="en-A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BD5ED-70CB-4F14-8E50-A78FB37DCF66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rgbClr val="FFFF00"/>
                </a:solidFill>
              </a:rPr>
              <a:t>Student Engagement</a:t>
            </a:r>
            <a:endParaRPr lang="en-A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14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776864" cy="379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476672"/>
            <a:ext cx="8229600" cy="1143000"/>
          </a:xfrm>
        </p:spPr>
        <p:txBody>
          <a:bodyPr>
            <a:normAutofit/>
          </a:bodyPr>
          <a:lstStyle/>
          <a:p>
            <a:r>
              <a:rPr lang="en-AU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Commencing Headcount (via VTAC) and mean ATAR, Victorian universities, 2008 – 2012</a:t>
            </a:r>
            <a:br>
              <a:rPr lang="en-AU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AU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Faculty of </a:t>
            </a:r>
            <a:r>
              <a:rPr lang="en-AU" dirty="0" smtClean="0">
                <a:solidFill>
                  <a:srgbClr val="FFFF00"/>
                </a:solidFill>
              </a:rPr>
              <a:t>Life </a:t>
            </a:r>
            <a:r>
              <a:rPr lang="en-AU" dirty="0" smtClean="0">
                <a:solidFill>
                  <a:srgbClr val="FFFF00"/>
                </a:solidFill>
              </a:rPr>
              <a:t>and Social </a:t>
            </a:r>
            <a:r>
              <a:rPr lang="en-AU" dirty="0" smtClean="0">
                <a:solidFill>
                  <a:srgbClr val="FFFF00"/>
                </a:solidFill>
              </a:rPr>
              <a:t>Sciences </a:t>
            </a:r>
            <a:r>
              <a:rPr lang="en-AU" dirty="0" smtClean="0">
                <a:solidFill>
                  <a:srgbClr val="FFFF00"/>
                </a:solidFill>
              </a:rPr>
              <a:t>Total EFTSL Enrolments, 2004-2012</a:t>
            </a:r>
            <a:endParaRPr lang="en-AU" dirty="0">
              <a:solidFill>
                <a:srgbClr val="FFFF00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822124"/>
              </p:ext>
            </p:extLst>
          </p:nvPr>
        </p:nvGraphicFramePr>
        <p:xfrm>
          <a:off x="1115616" y="1196752"/>
          <a:ext cx="72008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93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At Swinburne our rate of attrition has risen from 14.1 to 15.1 overall and from 17.5 to 18.5 in LSS</a:t>
            </a:r>
          </a:p>
          <a:p>
            <a:r>
              <a:rPr lang="en-AU" dirty="0" smtClean="0"/>
              <a:t>Across the sector, around 50% of the total number of students who drop out of university courses do so in first year and most do so by mid way through Semester 1</a:t>
            </a:r>
          </a:p>
          <a:p>
            <a:r>
              <a:rPr lang="en-AU" dirty="0" smtClean="0"/>
              <a:t>The remaining 50% are spread over second and third year with second year the heaviest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BD5ED-70CB-4F14-8E50-A78FB37DCF66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rgbClr val="FFFF00"/>
                </a:solidFill>
              </a:rPr>
              <a:t>Current Patterns of Attrition in Higher Education</a:t>
            </a:r>
            <a:endParaRPr lang="en-A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89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dirty="0" smtClean="0">
                <a:solidFill>
                  <a:srgbClr val="FFFF00"/>
                </a:solidFill>
              </a:rPr>
              <a:t>The  Nature of Attrition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704850"/>
            <a:ext cx="6819900" cy="5192713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AU" dirty="0" smtClean="0"/>
              <a:t>Non-arrivals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dirty="0" smtClean="0"/>
              <a:t>Healthy attrition</a:t>
            </a:r>
          </a:p>
          <a:p>
            <a:pPr lvl="2"/>
            <a:r>
              <a:rPr lang="en-AU" dirty="0" smtClean="0"/>
              <a:t>Course transfers</a:t>
            </a:r>
          </a:p>
          <a:p>
            <a:pPr lvl="2"/>
            <a:r>
              <a:rPr lang="en-AU" dirty="0" smtClean="0"/>
              <a:t>Correct life decisions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dirty="0" smtClean="0"/>
              <a:t>Unhealthy attrition</a:t>
            </a:r>
          </a:p>
          <a:p>
            <a:pPr lvl="2"/>
            <a:r>
              <a:rPr lang="en-AU" dirty="0" smtClean="0"/>
              <a:t>Disillusionment</a:t>
            </a:r>
          </a:p>
          <a:p>
            <a:pPr lvl="2"/>
            <a:r>
              <a:rPr lang="en-AU" dirty="0" smtClean="0"/>
              <a:t>Disconnection</a:t>
            </a:r>
          </a:p>
          <a:p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22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88938" y="2000249"/>
            <a:ext cx="8393112" cy="3978275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AU" dirty="0"/>
              <a:t>Lower </a:t>
            </a:r>
            <a:r>
              <a:rPr lang="en-AU" dirty="0" smtClean="0"/>
              <a:t>ATARS or Entry </a:t>
            </a:r>
            <a:r>
              <a:rPr lang="en-AU" dirty="0"/>
              <a:t>via </a:t>
            </a:r>
            <a:r>
              <a:rPr lang="en-AU" dirty="0" smtClean="0"/>
              <a:t>VET</a:t>
            </a:r>
            <a:endParaRPr lang="en-AU" dirty="0"/>
          </a:p>
          <a:p>
            <a:pPr marL="457200" indent="-457200">
              <a:buFont typeface="Arial" pitchFamily="34" charset="0"/>
              <a:buChar char="•"/>
            </a:pPr>
            <a:r>
              <a:rPr lang="en-AU" dirty="0"/>
              <a:t>Low family experience of university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dirty="0"/>
              <a:t>Coming from </a:t>
            </a:r>
            <a:r>
              <a:rPr lang="en-AU" dirty="0" smtClean="0"/>
              <a:t>rural areas </a:t>
            </a:r>
            <a:r>
              <a:rPr lang="en-AU" dirty="0"/>
              <a:t>or interstate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dirty="0"/>
              <a:t>Lack of direction in course selection</a:t>
            </a:r>
          </a:p>
          <a:p>
            <a:pPr marL="817200" lvl="2" indent="0">
              <a:buNone/>
            </a:pPr>
            <a:r>
              <a:rPr lang="en-AU" dirty="0"/>
              <a:t>Science </a:t>
            </a:r>
            <a:r>
              <a:rPr lang="en-AU" dirty="0" err="1"/>
              <a:t>vs</a:t>
            </a:r>
            <a:r>
              <a:rPr lang="en-AU" dirty="0"/>
              <a:t> Arts/Social Science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dirty="0" smtClean="0"/>
              <a:t>Finances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dirty="0" smtClean="0"/>
              <a:t>L</a:t>
            </a:r>
            <a:r>
              <a:rPr lang="en-AU" dirty="0" smtClean="0"/>
              <a:t>ack </a:t>
            </a:r>
            <a:r>
              <a:rPr lang="en-AU" dirty="0"/>
              <a:t>of </a:t>
            </a:r>
            <a:r>
              <a:rPr lang="en-AU" dirty="0" smtClean="0"/>
              <a:t>connection to university</a:t>
            </a:r>
            <a:endParaRPr lang="en-AU" dirty="0"/>
          </a:p>
          <a:p>
            <a:endParaRPr lang="en-A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BD5ED-70CB-4F14-8E50-A78FB37DCF66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rgbClr val="FFFF00"/>
                </a:solidFill>
              </a:rPr>
              <a:t>Some Key Predictors of Vulnerability </a:t>
            </a:r>
            <a:r>
              <a:rPr lang="en-AU" b="1" dirty="0">
                <a:solidFill>
                  <a:srgbClr val="FFFF00"/>
                </a:solidFill>
              </a:rPr>
              <a:t>to Unhealthy Attrition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766910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rgbClr val="FFFF00"/>
                </a:solidFill>
              </a:rPr>
              <a:t>The Nature of Connectedness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323975"/>
            <a:ext cx="7920880" cy="5129361"/>
          </a:xfrm>
        </p:spPr>
        <p:txBody>
          <a:bodyPr/>
          <a:lstStyle/>
          <a:p>
            <a:pPr algn="l"/>
            <a:r>
              <a:rPr lang="en-AU" dirty="0" smtClean="0"/>
              <a:t>Connectedness involves: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AU" dirty="0" smtClean="0"/>
              <a:t>A sense of belonging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AU" dirty="0" smtClean="0"/>
              <a:t>A sense of purpose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AU" dirty="0" smtClean="0"/>
              <a:t>A sense of being in contact with fellow students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AU" dirty="0" smtClean="0"/>
              <a:t>A sense of being in contact with staff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rgbClr val="FFFF00"/>
                </a:solidFill>
              </a:rPr>
              <a:t>Increasing Connectedness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238250"/>
            <a:ext cx="7632848" cy="5143078"/>
          </a:xfrm>
        </p:spPr>
        <p:txBody>
          <a:bodyPr/>
          <a:lstStyle/>
          <a:p>
            <a:pPr algn="l"/>
            <a:r>
              <a:rPr lang="en-AU" dirty="0" smtClean="0"/>
              <a:t>Mentor programs </a:t>
            </a:r>
            <a:endParaRPr lang="en-AU" dirty="0" smtClean="0"/>
          </a:p>
          <a:p>
            <a:pPr algn="l"/>
            <a:r>
              <a:rPr lang="en-AU" dirty="0" smtClean="0"/>
              <a:t>Orientation </a:t>
            </a:r>
            <a:r>
              <a:rPr lang="en-AU" dirty="0" smtClean="0"/>
              <a:t>and reorientation </a:t>
            </a:r>
            <a:endParaRPr lang="en-AU" dirty="0" smtClean="0"/>
          </a:p>
          <a:p>
            <a:pPr algn="l"/>
            <a:r>
              <a:rPr lang="en-AU" dirty="0" smtClean="0"/>
              <a:t>U2university </a:t>
            </a:r>
            <a:r>
              <a:rPr lang="en-AU" dirty="0" smtClean="0"/>
              <a:t>in </a:t>
            </a:r>
            <a:r>
              <a:rPr lang="en-AU" dirty="0" smtClean="0"/>
              <a:t>VET </a:t>
            </a:r>
          </a:p>
          <a:p>
            <a:pPr algn="l"/>
            <a:r>
              <a:rPr lang="en-AU" dirty="0" smtClean="0"/>
              <a:t>Study groups</a:t>
            </a:r>
          </a:p>
          <a:p>
            <a:pPr algn="l"/>
            <a:r>
              <a:rPr lang="en-AU" dirty="0" smtClean="0"/>
              <a:t>Swinburne Connect and engagement staff</a:t>
            </a:r>
          </a:p>
          <a:p>
            <a:pPr algn="l"/>
            <a:r>
              <a:rPr lang="en-AU" dirty="0" smtClean="0"/>
              <a:t>‘Boot camps’ </a:t>
            </a:r>
            <a:r>
              <a:rPr lang="en-AU" dirty="0" smtClean="0"/>
              <a:t>and </a:t>
            </a:r>
            <a:r>
              <a:rPr lang="en-AU" dirty="0" smtClean="0"/>
              <a:t>‘Boot laces’ </a:t>
            </a:r>
            <a:r>
              <a:rPr lang="en-AU" dirty="0" smtClean="0"/>
              <a:t>programs </a:t>
            </a:r>
            <a:endParaRPr lang="en-AU" dirty="0" smtClean="0"/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AU" dirty="0" smtClean="0"/>
              <a:t>VET </a:t>
            </a:r>
            <a:r>
              <a:rPr lang="en-AU" dirty="0" smtClean="0"/>
              <a:t>entry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AU" dirty="0" smtClean="0"/>
              <a:t>New year and Mid </a:t>
            </a:r>
            <a:r>
              <a:rPr lang="en-AU" dirty="0" smtClean="0"/>
              <a:t>year entry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AU" dirty="0" smtClean="0"/>
              <a:t>At Risk or show cause students</a:t>
            </a:r>
          </a:p>
          <a:p>
            <a:pPr algn="l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3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nburneTemplate2013">
  <a:themeElements>
    <a:clrScheme name="8. Red-Blk-Crest-China 2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9E260E"/>
      </a:accent1>
      <a:accent2>
        <a:srgbClr val="FDB913"/>
      </a:accent2>
      <a:accent3>
        <a:srgbClr val="AAAAAA"/>
      </a:accent3>
      <a:accent4>
        <a:srgbClr val="DADADA"/>
      </a:accent4>
      <a:accent5>
        <a:srgbClr val="CCACAA"/>
      </a:accent5>
      <a:accent6>
        <a:srgbClr val="E5A710"/>
      </a:accent6>
      <a:hlink>
        <a:srgbClr val="ED1C2E"/>
      </a:hlink>
      <a:folHlink>
        <a:srgbClr val="CCCCCC"/>
      </a:folHlink>
    </a:clrScheme>
    <a:fontScheme name="8. Red-Blk-Crest-Chi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8. Red-Blk-Crest-China 1">
        <a:dk1>
          <a:srgbClr val="808080"/>
        </a:dk1>
        <a:lt1>
          <a:srgbClr val="FFFFFF"/>
        </a:lt1>
        <a:dk2>
          <a:srgbClr val="9E260E"/>
        </a:dk2>
        <a:lt2>
          <a:srgbClr val="FFFFFF"/>
        </a:lt2>
        <a:accent1>
          <a:srgbClr val="000000"/>
        </a:accent1>
        <a:accent2>
          <a:srgbClr val="FDB913"/>
        </a:accent2>
        <a:accent3>
          <a:srgbClr val="CCACAA"/>
        </a:accent3>
        <a:accent4>
          <a:srgbClr val="DADADA"/>
        </a:accent4>
        <a:accent5>
          <a:srgbClr val="AAAAAA"/>
        </a:accent5>
        <a:accent6>
          <a:srgbClr val="E5A710"/>
        </a:accent6>
        <a:hlink>
          <a:srgbClr val="ED1C2E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. Red-Blk-Crest-China 2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9E260E"/>
        </a:accent1>
        <a:accent2>
          <a:srgbClr val="FDB913"/>
        </a:accent2>
        <a:accent3>
          <a:srgbClr val="AAAAAA"/>
        </a:accent3>
        <a:accent4>
          <a:srgbClr val="DADADA"/>
        </a:accent4>
        <a:accent5>
          <a:srgbClr val="CCACAA"/>
        </a:accent5>
        <a:accent6>
          <a:srgbClr val="E5A710"/>
        </a:accent6>
        <a:hlink>
          <a:srgbClr val="ED1C2E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hite2011">
  <a:themeElements>
    <a:clrScheme name="8. Red-Blk-Crest-China 2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9E260E"/>
      </a:accent1>
      <a:accent2>
        <a:srgbClr val="FDB913"/>
      </a:accent2>
      <a:accent3>
        <a:srgbClr val="AAAAAA"/>
      </a:accent3>
      <a:accent4>
        <a:srgbClr val="DADADA"/>
      </a:accent4>
      <a:accent5>
        <a:srgbClr val="CCACAA"/>
      </a:accent5>
      <a:accent6>
        <a:srgbClr val="E5A710"/>
      </a:accent6>
      <a:hlink>
        <a:srgbClr val="ED1C2E"/>
      </a:hlink>
      <a:folHlink>
        <a:srgbClr val="CCCCCC"/>
      </a:folHlink>
    </a:clrScheme>
    <a:fontScheme name="8. Red-Blk-Crest-Chi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8. Red-Blk-Crest-China 1">
        <a:dk1>
          <a:srgbClr val="808080"/>
        </a:dk1>
        <a:lt1>
          <a:srgbClr val="FFFFFF"/>
        </a:lt1>
        <a:dk2>
          <a:srgbClr val="9E260E"/>
        </a:dk2>
        <a:lt2>
          <a:srgbClr val="FFFFFF"/>
        </a:lt2>
        <a:accent1>
          <a:srgbClr val="000000"/>
        </a:accent1>
        <a:accent2>
          <a:srgbClr val="FDB913"/>
        </a:accent2>
        <a:accent3>
          <a:srgbClr val="CCACAA"/>
        </a:accent3>
        <a:accent4>
          <a:srgbClr val="DADADA"/>
        </a:accent4>
        <a:accent5>
          <a:srgbClr val="AAAAAA"/>
        </a:accent5>
        <a:accent6>
          <a:srgbClr val="E5A710"/>
        </a:accent6>
        <a:hlink>
          <a:srgbClr val="ED1C2E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. Red-Blk-Crest-China 2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9E260E"/>
        </a:accent1>
        <a:accent2>
          <a:srgbClr val="FDB913"/>
        </a:accent2>
        <a:accent3>
          <a:srgbClr val="AAAAAA"/>
        </a:accent3>
        <a:accent4>
          <a:srgbClr val="DADADA"/>
        </a:accent4>
        <a:accent5>
          <a:srgbClr val="CCACAA"/>
        </a:accent5>
        <a:accent6>
          <a:srgbClr val="E5A710"/>
        </a:accent6>
        <a:hlink>
          <a:srgbClr val="ED1C2E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rey2011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8. Red-Blk-Crest-Chi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8. Red-Blk-Crest-China 1">
        <a:dk1>
          <a:srgbClr val="808080"/>
        </a:dk1>
        <a:lt1>
          <a:srgbClr val="FFFFFF"/>
        </a:lt1>
        <a:dk2>
          <a:srgbClr val="9E260E"/>
        </a:dk2>
        <a:lt2>
          <a:srgbClr val="FFFFFF"/>
        </a:lt2>
        <a:accent1>
          <a:srgbClr val="000000"/>
        </a:accent1>
        <a:accent2>
          <a:srgbClr val="FDB913"/>
        </a:accent2>
        <a:accent3>
          <a:srgbClr val="CCACAA"/>
        </a:accent3>
        <a:accent4>
          <a:srgbClr val="DADADA"/>
        </a:accent4>
        <a:accent5>
          <a:srgbClr val="AAAAAA"/>
        </a:accent5>
        <a:accent6>
          <a:srgbClr val="E5A710"/>
        </a:accent6>
        <a:hlink>
          <a:srgbClr val="ED1C2E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. Red-Blk-Crest-China 2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9E260E"/>
        </a:accent1>
        <a:accent2>
          <a:srgbClr val="FDB913"/>
        </a:accent2>
        <a:accent3>
          <a:srgbClr val="AAAAAA"/>
        </a:accent3>
        <a:accent4>
          <a:srgbClr val="DADADA"/>
        </a:accent4>
        <a:accent5>
          <a:srgbClr val="CCACAA"/>
        </a:accent5>
        <a:accent6>
          <a:srgbClr val="E5A710"/>
        </a:accent6>
        <a:hlink>
          <a:srgbClr val="ED1C2E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SwinburneTemplate2013</Template>
  <TotalTime>338</TotalTime>
  <Words>710</Words>
  <Application>Microsoft Office PowerPoint</Application>
  <PresentationFormat>On-screen Show (4:3)</PresentationFormat>
  <Paragraphs>110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SwinburneTemplate2013</vt:lpstr>
      <vt:lpstr>1_White2011</vt:lpstr>
      <vt:lpstr>1_Grey2011</vt:lpstr>
      <vt:lpstr>PowerPoint Presentation</vt:lpstr>
      <vt:lpstr>PowerPoint Presentation</vt:lpstr>
      <vt:lpstr>Commencing Headcount (via VTAC) and mean ATAR, Victorian universities, 2008 – 2012 </vt:lpstr>
      <vt:lpstr>Faculty of Life and Social Sciences Total EFTSL Enrolments, 2004-2012</vt:lpstr>
      <vt:lpstr>PowerPoint Presentation</vt:lpstr>
      <vt:lpstr>The  Nature of Attrition</vt:lpstr>
      <vt:lpstr>PowerPoint Presentation</vt:lpstr>
      <vt:lpstr>The Nature of Connectedness</vt:lpstr>
      <vt:lpstr>Increasing Connectedness</vt:lpstr>
      <vt:lpstr>PowerPoint Presentation</vt:lpstr>
      <vt:lpstr>PowerPoint Presentation</vt:lpstr>
      <vt:lpstr>PowerPoint Presentation</vt:lpstr>
      <vt:lpstr> </vt:lpstr>
    </vt:vector>
  </TitlesOfParts>
  <Company>Swinbune University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Cattanach</dc:creator>
  <cp:lastModifiedBy>Glen Bates</cp:lastModifiedBy>
  <cp:revision>18</cp:revision>
  <cp:lastPrinted>2013-09-25T04:59:24Z</cp:lastPrinted>
  <dcterms:created xsi:type="dcterms:W3CDTF">2013-06-21T03:35:58Z</dcterms:created>
  <dcterms:modified xsi:type="dcterms:W3CDTF">2013-09-26T03:58:44Z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 ver">
    <vt:lpwstr>17</vt:lpwstr>
  </property>
  <property fmtid="{D5CDD505-2E9C-101B-9397-08002B2CF9AE}" pid="3" name="Word ver">
    <vt:lpwstr>2003</vt:lpwstr>
  </property>
</Properties>
</file>